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поступления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7338,4 </a:t>
                    </a:r>
                    <a:r>
                      <a:rPr lang="ru-RU" sz="1600" dirty="0"/>
                      <a:t>руб.
63,0%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не налоговые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1675,1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aseline="0" dirty="0" err="1">
                        <a:latin typeface="Times New Roman" pitchFamily="18" charset="0"/>
                        <a:cs typeface="Times New Roman" pitchFamily="18" charset="0"/>
                      </a:rPr>
                      <a:t>тыс</a:t>
                    </a:r>
                    <a:r>
                      <a:rPr lang="ru-RU" sz="1600" dirty="0" err="1">
                        <a:latin typeface="Times New Roman" pitchFamily="18" charset="0"/>
                        <a:cs typeface="Times New Roman" pitchFamily="18" charset="0"/>
                      </a:rPr>
                      <a:t>.руб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.
26,0%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6326.3</c:v>
                </c:pt>
                <c:pt idx="1">
                  <c:v>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- 8682,7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01.07.2023г – 3168,5 </a:t>
          </a:r>
          <a:r>
            <a:rPr lang="ru-RU" dirty="0" err="1"/>
            <a:t>тыс.руб</a:t>
          </a:r>
          <a:r>
            <a:rPr lang="ru-RU" dirty="0"/>
            <a:t> или 36,5%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- 234,0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01.07.2023г – 86,5тыс.руб или 37,0%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благоустройства»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- 6734,6тыс.руб</a:t>
          </a:r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01.07.2023г – 3121,3 </a:t>
          </a:r>
          <a:r>
            <a:rPr lang="ru-RU" dirty="0" err="1"/>
            <a:t>тыс.руб</a:t>
          </a:r>
          <a:r>
            <a:rPr lang="ru-RU" dirty="0"/>
            <a:t> или 46,3 %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- 3695,1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01.07.2023г – 1847,6 </a:t>
          </a:r>
          <a:r>
            <a:rPr lang="ru-RU" dirty="0" err="1"/>
            <a:t>тыс.руб</a:t>
          </a:r>
          <a:r>
            <a:rPr lang="ru-RU" dirty="0"/>
            <a:t> или 50,0 %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- 34,4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01.07.2023г – 29,4тыс.руб или 85,5 %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- 90,6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01.07.2023г – 26,2 </a:t>
          </a:r>
          <a:r>
            <a:rPr lang="ru-RU" dirty="0" err="1"/>
            <a:t>тыс.руб</a:t>
          </a:r>
          <a:r>
            <a:rPr lang="ru-RU" dirty="0"/>
            <a:t> или 28,9%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- 273,2тыс.руб</a:t>
          </a:r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01.077.2023г – 129,4 </a:t>
          </a:r>
          <a:r>
            <a:rPr lang="ru-RU" dirty="0" err="1"/>
            <a:t>тыс.руб</a:t>
          </a:r>
          <a:r>
            <a:rPr lang="ru-RU" dirty="0"/>
            <a:t> или 47,4%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- 91,3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01.07.2023г – 34,1 </a:t>
          </a:r>
          <a:r>
            <a:rPr lang="ru-RU" dirty="0" err="1"/>
            <a:t>тыс.руб</a:t>
          </a:r>
          <a:r>
            <a:rPr lang="ru-RU" dirty="0"/>
            <a:t> или 37,3%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транспортной системы»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- 1106,3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01.07.2023г – 1106,3 </a:t>
          </a:r>
          <a:r>
            <a:rPr lang="ru-RU" dirty="0" err="1"/>
            <a:t>тыс.руб</a:t>
          </a:r>
          <a:r>
            <a:rPr lang="ru-RU" dirty="0"/>
            <a:t>  или 100%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- 168,0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01.07.2023г – 30,0 </a:t>
          </a:r>
          <a:r>
            <a:rPr lang="ru-RU" dirty="0" err="1"/>
            <a:t>тыс.руб</a:t>
          </a:r>
          <a:r>
            <a:rPr lang="ru-RU" dirty="0"/>
            <a:t> или 17,9%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339D284D-83FB-4850-B78B-E9F07BE11456}">
      <dgm:prSet phldrT="[Текст]" custT="1"/>
      <dgm:spPr/>
      <dgm:t>
        <a:bodyPr/>
        <a:lstStyle/>
        <a:p>
          <a:r>
            <a:rPr lang="ru-RU" sz="1700" dirty="0"/>
            <a:t>МП «Противодействие коррупции в муниципальном образовании «Троицкое Троицкого сельского поселения» </a:t>
          </a:r>
        </a:p>
        <a:p>
          <a:r>
            <a:rPr lang="ru-RU" sz="1700" dirty="0"/>
            <a:t> </a:t>
          </a:r>
          <a:r>
            <a:rPr lang="ru-RU" sz="1400" dirty="0"/>
            <a:t>Уточненный план  на год -5,4 </a:t>
          </a:r>
          <a:r>
            <a:rPr lang="ru-RU" sz="1400" dirty="0" err="1"/>
            <a:t>тыс.рублей</a:t>
          </a:r>
          <a:r>
            <a:rPr lang="ru-RU" sz="1400" dirty="0"/>
            <a:t>. </a:t>
          </a:r>
        </a:p>
        <a:p>
          <a:r>
            <a:rPr lang="ru-RU" sz="1400" dirty="0"/>
            <a:t>Исполнение на 01.07.2023г – срок исполнения МП не наступил</a:t>
          </a:r>
        </a:p>
      </dgm:t>
    </dgm:pt>
    <dgm:pt modelId="{933E03F2-7AF0-4196-B5CD-E61D5EA6A0A4}" type="parTrans" cxnId="{86E4EF0F-9E9F-400C-A608-ECE8AF5D4F8D}">
      <dgm:prSet/>
      <dgm:spPr/>
      <dgm:t>
        <a:bodyPr/>
        <a:lstStyle/>
        <a:p>
          <a:endParaRPr lang="ru-RU"/>
        </a:p>
      </dgm:t>
    </dgm:pt>
    <dgm:pt modelId="{8A5C998A-10ED-43D1-8802-1FF5EC0E7C86}" type="sibTrans" cxnId="{86E4EF0F-9E9F-400C-A608-ECE8AF5D4F8D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2"/>
      <dgm:spPr/>
    </dgm:pt>
    <dgm:pt modelId="{A17211D4-6CA8-490E-9D7A-DDF979C6CF09}" type="pres">
      <dgm:prSet presAssocID="{43D3CB18-5803-4E66-B8EB-84719AC1076D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2">
        <dgm:presLayoutVars>
          <dgm:bulletEnabled val="1"/>
        </dgm:presLayoutVars>
      </dgm:prSet>
      <dgm:spPr/>
    </dgm:pt>
    <dgm:pt modelId="{EFCDD368-9C1F-43FD-99D2-41B11F918195}" type="pres">
      <dgm:prSet presAssocID="{435EC7D5-C0B0-45E8-8620-E82C38B59E42}" presName="spacer" presStyleCnt="0"/>
      <dgm:spPr/>
    </dgm:pt>
    <dgm:pt modelId="{B5D421EE-6D2A-4766-A745-A9FF2A78F451}" type="pres">
      <dgm:prSet presAssocID="{339D284D-83FB-4850-B78B-E9F07BE11456}" presName="comp" presStyleCnt="0"/>
      <dgm:spPr/>
    </dgm:pt>
    <dgm:pt modelId="{EA72DA57-B737-469C-A71E-596DA317A6A6}" type="pres">
      <dgm:prSet presAssocID="{339D284D-83FB-4850-B78B-E9F07BE11456}" presName="box" presStyleLbl="node1" presStyleIdx="1" presStyleCnt="2"/>
      <dgm:spPr/>
    </dgm:pt>
    <dgm:pt modelId="{077694FB-101F-4EA9-9835-A226A056387A}" type="pres">
      <dgm:prSet presAssocID="{339D284D-83FB-4850-B78B-E9F07BE11456}" presName="img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</dgm:spPr>
    </dgm:pt>
    <dgm:pt modelId="{7B7EA772-772C-4215-8FFD-06AF2BF1204E}" type="pres">
      <dgm:prSet presAssocID="{339D284D-83FB-4850-B78B-E9F07BE11456}" presName="text" presStyleLbl="node1" presStyleIdx="1" presStyleCnt="2">
        <dgm:presLayoutVars>
          <dgm:bulletEnabled val="1"/>
        </dgm:presLayoutVars>
      </dgm:prSet>
      <dgm:spPr/>
    </dgm:pt>
  </dgm:ptLst>
  <dgm:cxnLst>
    <dgm:cxn modelId="{C5239D02-1A7C-4215-B516-18A556BA7979}" type="presOf" srcId="{339D284D-83FB-4850-B78B-E9F07BE11456}" destId="{7B7EA772-772C-4215-8FFD-06AF2BF1204E}" srcOrd="1" destOrd="0" presId="urn:microsoft.com/office/officeart/2005/8/layout/vList4"/>
    <dgm:cxn modelId="{86E4EF0F-9E9F-400C-A608-ECE8AF5D4F8D}" srcId="{486F1655-B3E7-4DAD-87A6-417F09D4583A}" destId="{339D284D-83FB-4850-B78B-E9F07BE11456}" srcOrd="1" destOrd="0" parTransId="{933E03F2-7AF0-4196-B5CD-E61D5EA6A0A4}" sibTransId="{8A5C998A-10ED-43D1-8802-1FF5EC0E7C86}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571B145D-1FBE-4D98-B16B-37CFBBF22E6B}" type="presOf" srcId="{E0D04150-5B5C-486C-8BF9-5B631D31D072}" destId="{4314F5D4-0068-40FA-A5D9-C1C4EDAF334A}" srcOrd="1" destOrd="1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7173D487-54A5-46EB-B211-A08510F90E1F}" type="presOf" srcId="{339D284D-83FB-4850-B78B-E9F07BE11456}" destId="{EA72DA57-B737-469C-A71E-596DA317A6A6}" srcOrd="0" destOrd="0" presId="urn:microsoft.com/office/officeart/2005/8/layout/vList4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6940EDA4-CCED-4BDA-A9C7-B67DFA3A6F15}" type="presOf" srcId="{7E3DA40D-A207-4581-A4FA-2FE7403664EB}" destId="{4314F5D4-0068-40FA-A5D9-C1C4EDAF334A}" srcOrd="1" destOrd="2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B64469C2-DE83-4AC1-ADC8-267677F946BE}" type="presOf" srcId="{7E3DA40D-A207-4581-A4FA-2FE7403664EB}" destId="{76B5FFB4-40A7-40F6-BBAD-86C08B1E952E}" srcOrd="0" destOrd="2" presId="urn:microsoft.com/office/officeart/2005/8/layout/vList4"/>
    <dgm:cxn modelId="{2C4044E5-06AE-4E28-9671-E63B76DADF7E}" type="presOf" srcId="{E0D04150-5B5C-486C-8BF9-5B631D31D072}" destId="{76B5FFB4-40A7-40F6-BBAD-86C08B1E952E}" srcOrd="0" destOrd="1" presId="urn:microsoft.com/office/officeart/2005/8/layout/vList4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8B8219AA-F94C-4791-AD47-EDF9EA456B74}" type="presParOf" srcId="{5B72B0FA-DACF-466C-AF2A-92625E8398CA}" destId="{EFCDD368-9C1F-43FD-99D2-41B11F918195}" srcOrd="1" destOrd="0" presId="urn:microsoft.com/office/officeart/2005/8/layout/vList4"/>
    <dgm:cxn modelId="{C6820F83-117B-45A9-97F4-856565AB19D2}" type="presParOf" srcId="{5B72B0FA-DACF-466C-AF2A-92625E8398CA}" destId="{B5D421EE-6D2A-4766-A745-A9FF2A78F451}" srcOrd="2" destOrd="0" presId="urn:microsoft.com/office/officeart/2005/8/layout/vList4"/>
    <dgm:cxn modelId="{5993FE80-89A7-42CC-AD44-D9B9AB0612C3}" type="presParOf" srcId="{B5D421EE-6D2A-4766-A745-A9FF2A78F451}" destId="{EA72DA57-B737-469C-A71E-596DA317A6A6}" srcOrd="0" destOrd="0" presId="urn:microsoft.com/office/officeart/2005/8/layout/vList4"/>
    <dgm:cxn modelId="{D441CFEA-946D-4B79-AE40-452E234F611A}" type="presParOf" srcId="{B5D421EE-6D2A-4766-A745-A9FF2A78F451}" destId="{077694FB-101F-4EA9-9835-A226A056387A}" srcOrd="1" destOrd="0" presId="urn:microsoft.com/office/officeart/2005/8/layout/vList4"/>
    <dgm:cxn modelId="{D0948A82-E282-47CE-B282-492BC9B266B1}" type="presParOf" srcId="{B5D421EE-6D2A-4766-A745-A9FF2A78F451}" destId="{7B7EA772-772C-4215-8FFD-06AF2BF120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- 8682,7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01.07.2023г – 3168,5 </a:t>
          </a:r>
          <a:r>
            <a:rPr lang="ru-RU" sz="1200" kern="1200" dirty="0" err="1"/>
            <a:t>тыс.руб</a:t>
          </a:r>
          <a:r>
            <a:rPr lang="ru-RU" sz="1200" kern="1200" dirty="0"/>
            <a:t> или 36,5%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- 234,0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01.07.2023г – 86,5тыс.руб или 37,0%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благоустройства»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- 6734,6тыс.руб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01.07.2023г – 3121,3 </a:t>
          </a:r>
          <a:r>
            <a:rPr lang="ru-RU" sz="1200" kern="1200" dirty="0" err="1"/>
            <a:t>тыс.руб</a:t>
          </a:r>
          <a:r>
            <a:rPr lang="ru-RU" sz="1200" kern="1200" dirty="0"/>
            <a:t> или 46,3 %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- 3695,1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01.07.2023г – 1847,6 </a:t>
          </a:r>
          <a:r>
            <a:rPr lang="ru-RU" sz="1100" kern="1200" dirty="0" err="1"/>
            <a:t>тыс.руб</a:t>
          </a:r>
          <a:r>
            <a:rPr lang="ru-RU" sz="1100" kern="1200" dirty="0"/>
            <a:t> или 50,0 %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- 34,4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01.07.2023г – 29,4тыс.руб или 85,5 %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- 90,6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01.07.2023г – 26,2 </a:t>
          </a:r>
          <a:r>
            <a:rPr lang="ru-RU" sz="1100" kern="1200" dirty="0" err="1"/>
            <a:t>тыс.руб</a:t>
          </a:r>
          <a:r>
            <a:rPr lang="ru-RU" sz="1100" kern="1200" dirty="0"/>
            <a:t> или 28,9%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- 273,2тыс.руб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01.077.2023г – 129,4 </a:t>
          </a:r>
          <a:r>
            <a:rPr lang="ru-RU" sz="1200" kern="1200" dirty="0" err="1"/>
            <a:t>тыс.руб</a:t>
          </a:r>
          <a:r>
            <a:rPr lang="ru-RU" sz="1200" kern="1200" dirty="0"/>
            <a:t> или 47,4%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- 91,3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01.07.2023г – 34,1 </a:t>
          </a:r>
          <a:r>
            <a:rPr lang="ru-RU" sz="1200" kern="1200" dirty="0" err="1"/>
            <a:t>тыс.руб</a:t>
          </a:r>
          <a:r>
            <a:rPr lang="ru-RU" sz="1200" kern="1200" dirty="0"/>
            <a:t> или 37,3%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транспортной системы»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- 1106,3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01.07.2023г – 1106,3 </a:t>
          </a:r>
          <a:r>
            <a:rPr lang="ru-RU" sz="1200" kern="1200" dirty="0" err="1"/>
            <a:t>тыс.руб</a:t>
          </a:r>
          <a:r>
            <a:rPr lang="ru-RU" sz="1200" kern="1200" dirty="0"/>
            <a:t>  или 100%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Уточненный план на год  - 168,0 </a:t>
          </a:r>
          <a:r>
            <a:rPr lang="ru-RU" sz="1500" kern="1200" dirty="0" err="1"/>
            <a:t>тыс.руб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Исполнено на 01.07.2023г – 30,0 </a:t>
          </a:r>
          <a:r>
            <a:rPr lang="ru-RU" sz="1500" kern="1200" dirty="0" err="1"/>
            <a:t>тыс.руб</a:t>
          </a:r>
          <a:r>
            <a:rPr lang="ru-RU" sz="1500" kern="1200" dirty="0"/>
            <a:t> или 17,9%</a:t>
          </a:r>
        </a:p>
      </dsp:txBody>
      <dsp:txXfrm>
        <a:off x="1746202" y="0"/>
        <a:ext cx="6381797" cy="1206028"/>
      </dsp:txXfrm>
    </dsp:sp>
    <dsp:sp modelId="{A17211D4-6CA8-490E-9D7A-DDF979C6CF09}">
      <dsp:nvSpPr>
        <dsp:cNvPr id="0" name=""/>
        <dsp:cNvSpPr/>
      </dsp:nvSpPr>
      <dsp:spPr>
        <a:xfrm>
          <a:off x="120602" y="120602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2DA57-B737-469C-A71E-596DA317A6A6}">
      <dsp:nvSpPr>
        <dsp:cNvPr id="0" name=""/>
        <dsp:cNvSpPr/>
      </dsp:nvSpPr>
      <dsp:spPr>
        <a:xfrm>
          <a:off x="0" y="1326631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МП «Противодействие коррупции в муниципальном образовании «Троицкое Троицкого сельского поселения»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</a:t>
          </a:r>
          <a:r>
            <a:rPr lang="ru-RU" sz="1400" kern="1200" dirty="0"/>
            <a:t>Уточненный план  на год -5,4 </a:t>
          </a:r>
          <a:r>
            <a:rPr lang="ru-RU" sz="1400" kern="1200" dirty="0" err="1"/>
            <a:t>тыс.рублей</a:t>
          </a:r>
          <a:r>
            <a:rPr lang="ru-RU" sz="1400" kern="1200" dirty="0"/>
            <a:t>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Исполнение на 01.07.2023г – срок исполнения МП не наступил</a:t>
          </a:r>
        </a:p>
      </dsp:txBody>
      <dsp:txXfrm>
        <a:off x="1746202" y="1326631"/>
        <a:ext cx="6381797" cy="1206028"/>
      </dsp:txXfrm>
    </dsp:sp>
    <dsp:sp modelId="{077694FB-101F-4EA9-9835-A226A056387A}">
      <dsp:nvSpPr>
        <dsp:cNvPr id="0" name=""/>
        <dsp:cNvSpPr/>
      </dsp:nvSpPr>
      <dsp:spPr>
        <a:xfrm>
          <a:off x="120602" y="1447234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1 полугодие 2023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230548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869186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542300"/>
              </p:ext>
            </p:extLst>
          </p:nvPr>
        </p:nvGraphicFramePr>
        <p:xfrm>
          <a:off x="2032000" y="3118585"/>
          <a:ext cx="8128000" cy="253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1 полугодие 2023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9910"/>
              </p:ext>
            </p:extLst>
          </p:nvPr>
        </p:nvGraphicFramePr>
        <p:xfrm>
          <a:off x="1464816" y="2263806"/>
          <a:ext cx="9010836" cy="3795405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67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18066,6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9013,5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6431,8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1675,1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11634,8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7338,4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21785,3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9847,3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3718,7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- 833,8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</a:t>
            </a:r>
            <a:r>
              <a:rPr lang="ru-RU"/>
              <a:t>1 полугодие </a:t>
            </a:r>
            <a:r>
              <a:rPr lang="ru-RU" dirty="0"/>
              <a:t>2023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666127"/>
              </p:ext>
            </p:extLst>
          </p:nvPr>
        </p:nvGraphicFramePr>
        <p:xfrm>
          <a:off x="2567528" y="2209255"/>
          <a:ext cx="5839446" cy="4138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554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0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6234,1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1585,5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СОВОКУПНЫЙ ДОХОД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137,8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1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ИМУЩЕСТВО: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4485,3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539,4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1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физических лиц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584,4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3900,9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522,0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1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57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1 полугодие 2023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32799"/>
              </p:ext>
            </p:extLst>
          </p:nvPr>
        </p:nvGraphicFramePr>
        <p:xfrm>
          <a:off x="2563698" y="2698591"/>
          <a:ext cx="6470015" cy="2997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664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11634,8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7338,4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10225,3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6112,4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37,6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Иные межбюджетные трансферты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1 полугодие 2023 года составили 9013,5 </a:t>
            </a:r>
            <a:r>
              <a:rPr lang="ru-RU" dirty="0" err="1"/>
              <a:t>тыс.руб</a:t>
            </a:r>
            <a:r>
              <a:rPr lang="ru-RU" dirty="0"/>
              <a:t> или 49,9%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692712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полугодие 2023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3372,8 </a:t>
            </a:r>
            <a:r>
              <a:rPr lang="ru-RU" dirty="0" err="1"/>
              <a:t>тыс.руб</a:t>
            </a:r>
            <a:r>
              <a:rPr lang="ru-RU" dirty="0"/>
              <a:t> или 36,1 %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110,5 </a:t>
            </a:r>
            <a:r>
              <a:rPr lang="ru-RU" dirty="0" err="1"/>
              <a:t>тыс.руб</a:t>
            </a:r>
            <a:r>
              <a:rPr lang="ru-RU" dirty="0"/>
              <a:t> или 37,6%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НАЦИОНАЛЬНАЯ ЭКОНОМИКА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29" y="2336873"/>
            <a:ext cx="2286000" cy="1524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8711" y="4873762"/>
            <a:ext cx="3289406" cy="1062422"/>
          </a:xfrm>
        </p:spPr>
        <p:txBody>
          <a:bodyPr/>
          <a:lstStyle/>
          <a:p>
            <a:r>
              <a:rPr lang="ru-RU" dirty="0"/>
              <a:t>Фактическое исполнение составило 1126,3 </a:t>
            </a:r>
            <a:r>
              <a:rPr lang="ru-RU" dirty="0" err="1"/>
              <a:t>тыс.руб</a:t>
            </a:r>
            <a:r>
              <a:rPr lang="ru-RU" dirty="0"/>
              <a:t> или 91,8 %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698,8 </a:t>
            </a:r>
            <a:r>
              <a:rPr lang="ru-RU" dirty="0" err="1"/>
              <a:t>тыс.руб</a:t>
            </a:r>
            <a:r>
              <a:rPr lang="ru-RU" dirty="0"/>
              <a:t> или 32,0 %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1846,5 </a:t>
            </a:r>
            <a:r>
              <a:rPr lang="ru-RU" dirty="0" err="1"/>
              <a:t>тыс.руб</a:t>
            </a:r>
            <a:r>
              <a:rPr lang="ru-RU" dirty="0"/>
              <a:t> или 55,5 %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576,0 </a:t>
            </a:r>
            <a:r>
              <a:rPr lang="ru-RU" dirty="0" err="1"/>
              <a:t>тыс.руб</a:t>
            </a:r>
            <a:r>
              <a:rPr lang="ru-RU" dirty="0"/>
              <a:t> или 49,8%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полугодие 2023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129,4 </a:t>
            </a:r>
            <a:r>
              <a:rPr lang="ru-RU" dirty="0" err="1"/>
              <a:t>тыс.руб</a:t>
            </a:r>
            <a:r>
              <a:rPr lang="ru-RU" dirty="0"/>
              <a:t> или 47,4 %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29,4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 err="1"/>
              <a:t>тыс.руб</a:t>
            </a:r>
            <a:r>
              <a:rPr lang="ru-RU" dirty="0"/>
              <a:t> или 85,5 %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1847,6 </a:t>
            </a:r>
            <a:r>
              <a:rPr lang="ru-RU" dirty="0" err="1"/>
              <a:t>тыс.руб</a:t>
            </a:r>
            <a:r>
              <a:rPr lang="ru-RU" dirty="0"/>
              <a:t> </a:t>
            </a:r>
            <a:r>
              <a:rPr lang="ru-RU"/>
              <a:t>или 50,0 </a:t>
            </a:r>
            <a:r>
              <a:rPr lang="ru-RU" dirty="0"/>
              <a:t>% к годовым плановым назначениям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543490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913</TotalTime>
  <Words>820</Words>
  <Application>Microsoft Office PowerPoint</Application>
  <PresentationFormat>Широкоэкранный</PresentationFormat>
  <Paragraphs>172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1 полугодие 2023 года</vt:lpstr>
      <vt:lpstr>Налоговые и неналоговые доходы бюджета Троицкого сельского поселения  за 1 полугодие 2023 года</vt:lpstr>
      <vt:lpstr>Безвозмездные поступления в бюджет Троицкого сельского поселения за 1 полугодие 2023 года</vt:lpstr>
      <vt:lpstr>Доходы бюджета поселения за 1 полугодие 2023 года составили 9013,5 тыс.руб или 49,9%  к годовому плану</vt:lpstr>
      <vt:lpstr>Исполнение расходов по отраслям  за 1 полугодие 2023 года</vt:lpstr>
      <vt:lpstr>ЖИЛИЩНО-КОММУНАЛЬНОЕ ХОЗЯЙСТВО</vt:lpstr>
      <vt:lpstr>Исполнение расходов по отраслям  за 1 полугодие 2023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Сельское поселение Троицкое</cp:lastModifiedBy>
  <cp:revision>186</cp:revision>
  <dcterms:created xsi:type="dcterms:W3CDTF">2019-09-24T05:45:18Z</dcterms:created>
  <dcterms:modified xsi:type="dcterms:W3CDTF">2023-07-12T05:34:46Z</dcterms:modified>
</cp:coreProperties>
</file>