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2" r:id="rId3"/>
    <p:sldId id="263" r:id="rId4"/>
    <p:sldId id="264" r:id="rId5"/>
    <p:sldId id="265" r:id="rId6"/>
    <p:sldId id="269" r:id="rId7"/>
    <p:sldId id="272" r:id="rId8"/>
    <p:sldId id="270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22304832713722"/>
          <c:y val="0.33752620545073425"/>
          <c:w val="0.46716232961586163"/>
          <c:h val="0.312368972746331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586">
              <a:solidFill>
                <a:srgbClr val="FFFFFF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FF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731-4EC8-B0FC-B848C4B7AC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31-4EC8-B0FC-B848C4B7AC9A}"/>
              </c:ext>
            </c:extLst>
          </c:dPt>
          <c:dLbls>
            <c:dLbl>
              <c:idx val="0"/>
              <c:layout>
                <c:manualLayout>
                  <c:x val="-1.0565416250410941E-2"/>
                  <c:y val="-0.3093130358705171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Налоговые и неналоговые доходы 1758,6</a:t>
                    </a:r>
                    <a:r>
                      <a:rPr lang="ru-RU" sz="1600" dirty="0"/>
                      <a:t>тыс.руб.
42,3%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31-4EC8-B0FC-B848C4B7AC9A}"/>
                </c:ext>
              </c:extLst>
            </c:dLbl>
            <c:dLbl>
              <c:idx val="1"/>
              <c:layout>
                <c:manualLayout>
                  <c:x val="7.4754878274705588E-2"/>
                  <c:y val="0.29558031748907054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Безвозмездные поступления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
5516,8тыс.руб.
25,9%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31-4EC8-B0FC-B848C4B7AC9A}"/>
                </c:ext>
              </c:extLst>
            </c:dLbl>
            <c:numFmt formatCode="0%" sourceLinked="0"/>
            <c:spPr>
              <a:noFill/>
              <a:ln w="17175">
                <a:noFill/>
              </a:ln>
            </c:spPr>
            <c:txPr>
              <a:bodyPr/>
              <a:lstStyle/>
              <a:p>
                <a:pPr>
                  <a:defRPr sz="1081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4608.5</c:v>
                </c:pt>
                <c:pt idx="1">
                  <c:v>1010.4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1-4EC8-B0FC-B848C4B7AC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586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858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31-4EC8-B0FC-B848C4B7AC9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A731-4EC8-B0FC-B848C4B7AC9A}"/>
              </c:ext>
            </c:extLst>
          </c:dPt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A731-4EC8-B0FC-B848C4B7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7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«Управление муниципальными финансами»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- 4566,6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01.07.2020г – 1847,0тыс.руб или 40,4%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«Информационное общество»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- 219,7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01.07.2020г – 63,2 </a:t>
          </a:r>
          <a:r>
            <a:rPr lang="ru-RU" dirty="0" err="1"/>
            <a:t>тыс.руб</a:t>
          </a:r>
          <a:r>
            <a:rPr lang="ru-RU" dirty="0"/>
            <a:t> или 28,7%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«Обеспечение качественными коммунальными услугами </a:t>
          </a:r>
          <a:r>
            <a:rPr lang="ru-RU" dirty="0" err="1"/>
            <a:t>населления</a:t>
          </a:r>
          <a:r>
            <a:rPr lang="ru-RU" dirty="0"/>
            <a:t> и повышение уровня </a:t>
          </a:r>
          <a:r>
            <a:rPr lang="ru-RU" dirty="0" err="1"/>
            <a:t>бллагоустройства</a:t>
          </a:r>
          <a:r>
            <a:rPr lang="ru-RU" dirty="0"/>
            <a:t>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- 15136,7тыс.руб</a:t>
          </a:r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01.07.2020г – 1190,8тыс.руб или 7,8 %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«Развитие культуры»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- 3270,3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01.07.2020г – 1587,3 </a:t>
          </a:r>
          <a:r>
            <a:rPr lang="ru-RU" dirty="0" err="1"/>
            <a:t>тыс.руб</a:t>
          </a:r>
          <a:r>
            <a:rPr lang="ru-RU" dirty="0"/>
            <a:t> или 48,5 %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«Охрана окружающей среды»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- 100,0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01.07.2020г – 20,0 </a:t>
          </a:r>
          <a:r>
            <a:rPr lang="ru-RU" dirty="0" err="1"/>
            <a:t>тыс.руб</a:t>
          </a:r>
          <a:r>
            <a:rPr lang="ru-RU" dirty="0"/>
            <a:t> или 20%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dirty="0" err="1"/>
            <a:t>безовасности</a:t>
          </a:r>
          <a:r>
            <a:rPr lang="ru-RU" dirty="0"/>
            <a:t> на водных объектах»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- 44,9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01.07.2020г – 16,5 </a:t>
          </a:r>
          <a:r>
            <a:rPr lang="ru-RU" dirty="0" err="1"/>
            <a:t>тыс.руб</a:t>
          </a:r>
          <a:r>
            <a:rPr lang="ru-RU" dirty="0"/>
            <a:t> или 36,7%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«Социальная поддержка лиц, </a:t>
          </a:r>
          <a:r>
            <a:rPr lang="ru-RU" dirty="0" err="1"/>
            <a:t>замешающих</a:t>
          </a:r>
          <a:r>
            <a:rPr lang="ru-RU" dirty="0"/>
            <a:t> муниципальные должности и должности муниципальной службы вышедших  на пенсию по старости (инвалидности)»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-166,0тыс.руб</a:t>
          </a:r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01.07.2020г – 91,2 </a:t>
          </a:r>
          <a:r>
            <a:rPr lang="ru-RU" dirty="0" err="1"/>
            <a:t>тыс.руб</a:t>
          </a:r>
          <a:r>
            <a:rPr lang="ru-RU" dirty="0"/>
            <a:t> или 54,9%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«Муниципальная политика»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- 67,0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01.07.2020г – 22,5 </a:t>
          </a:r>
          <a:r>
            <a:rPr lang="ru-RU" dirty="0" err="1"/>
            <a:t>тыс.руб</a:t>
          </a:r>
          <a:r>
            <a:rPr lang="ru-RU" dirty="0"/>
            <a:t> или 33,6%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«Развитие транспортной системы»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- 1402,1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01.07.2020г – 793,6 </a:t>
          </a:r>
          <a:r>
            <a:rPr lang="ru-RU" dirty="0" err="1"/>
            <a:t>тыс.руб</a:t>
          </a:r>
          <a:r>
            <a:rPr lang="ru-RU" dirty="0"/>
            <a:t>  или 56,6 %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«Оформление право собственности на муниципальное имущество и бесхозяйные объекты»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-63,6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01.07.2020г – 3,0 </a:t>
          </a:r>
          <a:r>
            <a:rPr lang="ru-RU" dirty="0" err="1"/>
            <a:t>тыс.руб</a:t>
          </a:r>
          <a:r>
            <a:rPr lang="ru-RU" dirty="0"/>
            <a:t> или 4,7%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1"/>
      <dgm:spPr/>
    </dgm:pt>
    <dgm:pt modelId="{A17211D4-6CA8-490E-9D7A-DDF979C6CF09}" type="pres">
      <dgm:prSet presAssocID="{43D3CB18-5803-4E66-B8EB-84719AC1076D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1">
        <dgm:presLayoutVars>
          <dgm:bulletEnabled val="1"/>
        </dgm:presLayoutVars>
      </dgm:prSet>
      <dgm:spPr/>
    </dgm:pt>
  </dgm:ptLst>
  <dgm:cxnLst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«Управление муниципальными финансами»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- 4566,6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01.07.2020г – 1847,0тыс.руб или 40,4%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«Информационное общество»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- 219,7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01.07.2020г – 63,2 </a:t>
          </a:r>
          <a:r>
            <a:rPr lang="ru-RU" sz="1200" kern="1200" dirty="0" err="1"/>
            <a:t>тыс.руб</a:t>
          </a:r>
          <a:r>
            <a:rPr lang="ru-RU" sz="1200" kern="1200" dirty="0"/>
            <a:t> или 28,7%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«Обеспечение качественными коммунальными услугами </a:t>
          </a:r>
          <a:r>
            <a:rPr lang="ru-RU" sz="1600" kern="1200" dirty="0" err="1"/>
            <a:t>населления</a:t>
          </a:r>
          <a:r>
            <a:rPr lang="ru-RU" sz="1600" kern="1200" dirty="0"/>
            <a:t> и повышение уровня </a:t>
          </a:r>
          <a:r>
            <a:rPr lang="ru-RU" sz="1600" kern="1200" dirty="0" err="1"/>
            <a:t>бллагоустройства</a:t>
          </a:r>
          <a:r>
            <a:rPr lang="ru-RU" sz="1600" kern="1200" dirty="0"/>
            <a:t>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- 15136,7тыс.руб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01.07.2020г – 1190,8тыс.руб или 7,8 %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«Развитие культуры»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- 3270,3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01.07.2020г – 1587,3 </a:t>
          </a:r>
          <a:r>
            <a:rPr lang="ru-RU" sz="1100" kern="1200" dirty="0" err="1"/>
            <a:t>тыс.руб</a:t>
          </a:r>
          <a:r>
            <a:rPr lang="ru-RU" sz="1100" kern="1200" dirty="0"/>
            <a:t> или 48,5 %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«Охрана окружающей среды»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- 100,0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01.07.2020г – 20,0 </a:t>
          </a:r>
          <a:r>
            <a:rPr lang="ru-RU" sz="1100" kern="1200" dirty="0" err="1"/>
            <a:t>тыс.руб</a:t>
          </a:r>
          <a:r>
            <a:rPr lang="ru-RU" sz="1100" kern="1200" dirty="0"/>
            <a:t> или 20%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sz="1400" kern="1200" dirty="0" err="1"/>
            <a:t>безовасности</a:t>
          </a:r>
          <a:r>
            <a:rPr lang="ru-RU" sz="1400" kern="1200" dirty="0"/>
            <a:t> на водных объектах»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- 44,9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01.07.2020г – 16,5 </a:t>
          </a:r>
          <a:r>
            <a:rPr lang="ru-RU" sz="1100" kern="1200" dirty="0" err="1"/>
            <a:t>тыс.руб</a:t>
          </a:r>
          <a:r>
            <a:rPr lang="ru-RU" sz="1100" kern="1200" dirty="0"/>
            <a:t> или 36,7%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«Социальная поддержка лиц, </a:t>
          </a:r>
          <a:r>
            <a:rPr lang="ru-RU" sz="1600" kern="1200" dirty="0" err="1"/>
            <a:t>замешающих</a:t>
          </a:r>
          <a:r>
            <a:rPr lang="ru-RU" sz="1600" kern="1200" dirty="0"/>
            <a:t> муниципальные должности и должности муниципальной службы вышедших  на пенсию по старости (инвалидности)»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-166,0тыс.руб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01.07.2020г – 91,2 </a:t>
          </a:r>
          <a:r>
            <a:rPr lang="ru-RU" sz="1200" kern="1200" dirty="0" err="1"/>
            <a:t>тыс.руб</a:t>
          </a:r>
          <a:r>
            <a:rPr lang="ru-RU" sz="1200" kern="1200" dirty="0"/>
            <a:t> или 54,9%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«Муниципальная политика»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- 67,0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01.07.2020г – 22,5 </a:t>
          </a:r>
          <a:r>
            <a:rPr lang="ru-RU" sz="1200" kern="1200" dirty="0" err="1"/>
            <a:t>тыс.руб</a:t>
          </a:r>
          <a:r>
            <a:rPr lang="ru-RU" sz="1200" kern="1200" dirty="0"/>
            <a:t> или 33,6%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«Развитие транспортной системы»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- 1402,1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01.07.2020г – 793,6 </a:t>
          </a:r>
          <a:r>
            <a:rPr lang="ru-RU" sz="1200" kern="1200" dirty="0" err="1"/>
            <a:t>тыс.руб</a:t>
          </a:r>
          <a:r>
            <a:rPr lang="ru-RU" sz="1200" kern="1200" dirty="0"/>
            <a:t>  или 56,6 %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2261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МП «Оформление право собственности на муниципальное имущество и бесхозяйные объекты»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Уточненный план на год  -63,6 </a:t>
          </a:r>
          <a:r>
            <a:rPr lang="ru-RU" sz="2000" kern="1200" dirty="0" err="1"/>
            <a:t>тыс.руб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Исполнено на 01.07.2020г – 3,0 </a:t>
          </a:r>
          <a:r>
            <a:rPr lang="ru-RU" sz="2000" kern="1200" dirty="0" err="1"/>
            <a:t>тыс.руб</a:t>
          </a:r>
          <a:r>
            <a:rPr lang="ru-RU" sz="2000" kern="1200" dirty="0"/>
            <a:t> или 4,7%</a:t>
          </a:r>
        </a:p>
      </dsp:txBody>
      <dsp:txXfrm>
        <a:off x="1851793" y="0"/>
        <a:ext cx="6276206" cy="2261937"/>
      </dsp:txXfrm>
    </dsp:sp>
    <dsp:sp modelId="{A17211D4-6CA8-490E-9D7A-DDF979C6CF09}">
      <dsp:nvSpPr>
        <dsp:cNvPr id="0" name=""/>
        <dsp:cNvSpPr/>
      </dsp:nvSpPr>
      <dsp:spPr>
        <a:xfrm>
          <a:off x="226193" y="226193"/>
          <a:ext cx="1625600" cy="18095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5541-4AD1-41FF-9D17-47D5B9428BE9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94C55-D585-4A7E-9F34-D7209933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4C55-D585-4A7E-9F34-D7209933E6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9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41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9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1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0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5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8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8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3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3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DF7CD-0F54-4DC1-86A0-A8FC37CAC41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04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D9474-F009-414A-A380-499914AB1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0"/>
            <a:ext cx="10750378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EC67D-6B7B-4A13-B399-540025E2A53D}"/>
              </a:ext>
            </a:extLst>
          </p:cNvPr>
          <p:cNvSpPr/>
          <p:nvPr/>
        </p:nvSpPr>
        <p:spPr>
          <a:xfrm>
            <a:off x="519810" y="2967335"/>
            <a:ext cx="111524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Отчет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 и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сполнение бюджета 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Троицкого сельского поселения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1 полугодие 2020 года</a:t>
            </a:r>
          </a:p>
        </p:txBody>
      </p:sp>
    </p:spTree>
    <p:extLst>
      <p:ext uri="{BB962C8B-B14F-4D97-AF65-F5344CB8AC3E}">
        <p14:creationId xmlns:p14="http://schemas.microsoft.com/office/powerpoint/2010/main" val="83232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37552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09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082007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28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647286"/>
              </p:ext>
            </p:extLst>
          </p:nvPr>
        </p:nvGraphicFramePr>
        <p:xfrm>
          <a:off x="2032000" y="3118585"/>
          <a:ext cx="8128000" cy="226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56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11A7D-7599-4F00-9E52-6F034A9C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характеристики бюджета Троицкого сельского поселения за 1 полугодие 2020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B99841-7784-4B5E-BCE0-627572CD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85237"/>
              </p:ext>
            </p:extLst>
          </p:nvPr>
        </p:nvGraphicFramePr>
        <p:xfrm>
          <a:off x="1464816" y="2263806"/>
          <a:ext cx="9010836" cy="3744644"/>
        </p:xfrm>
        <a:graphic>
          <a:graphicData uri="http://schemas.openxmlformats.org/drawingml/2006/table">
            <a:tbl>
              <a:tblPr/>
              <a:tblGrid>
                <a:gridCol w="3299944">
                  <a:extLst>
                    <a:ext uri="{9D8B030D-6E8A-4147-A177-3AD203B41FA5}">
                      <a16:colId xmlns:a16="http://schemas.microsoft.com/office/drawing/2014/main" val="2135150193"/>
                    </a:ext>
                  </a:extLst>
                </a:gridCol>
                <a:gridCol w="2156692">
                  <a:extLst>
                    <a:ext uri="{9D8B030D-6E8A-4147-A177-3AD203B41FA5}">
                      <a16:colId xmlns:a16="http://schemas.microsoft.com/office/drawing/2014/main" val="2675711209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996533607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2869470586"/>
                    </a:ext>
                  </a:extLst>
                </a:gridCol>
              </a:tblGrid>
              <a:tr h="514389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35424"/>
                  </a:ext>
                </a:extLst>
              </a:tr>
              <a:tr h="675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97254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25450,9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7275,4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05138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541073"/>
                  </a:ext>
                </a:extLst>
              </a:tr>
              <a:tr h="3292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4152,3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1758,6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34391"/>
                  </a:ext>
                </a:extLst>
              </a:tr>
              <a:tr h="201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818962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21298,6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5516,8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32218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25861,6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5839,0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537591"/>
                  </a:ext>
                </a:extLst>
              </a:tr>
              <a:tr h="675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Дефицит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- 410,7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6B963-66A4-45A7-8C22-4DF65BE3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Налоговые и неналоговые доходы бюджета Троицкого сельского поселения </a:t>
            </a:r>
            <a:br>
              <a:rPr lang="ru-RU" dirty="0"/>
            </a:br>
            <a:r>
              <a:rPr lang="ru-RU" dirty="0"/>
              <a:t>за 1 полугодие 2020 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C617241-E121-48BE-A4E9-D87DE417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885080"/>
              </p:ext>
            </p:extLst>
          </p:nvPr>
        </p:nvGraphicFramePr>
        <p:xfrm>
          <a:off x="2567528" y="2209255"/>
          <a:ext cx="5839446" cy="4194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6130">
                  <a:extLst>
                    <a:ext uri="{9D8B030D-6E8A-4147-A177-3AD203B41FA5}">
                      <a16:colId xmlns:a16="http://schemas.microsoft.com/office/drawing/2014/main" val="2525787103"/>
                    </a:ext>
                  </a:extLst>
                </a:gridCol>
                <a:gridCol w="907199">
                  <a:extLst>
                    <a:ext uri="{9D8B030D-6E8A-4147-A177-3AD203B41FA5}">
                      <a16:colId xmlns:a16="http://schemas.microsoft.com/office/drawing/2014/main" val="3096928189"/>
                    </a:ext>
                  </a:extLst>
                </a:gridCol>
                <a:gridCol w="971998">
                  <a:extLst>
                    <a:ext uri="{9D8B030D-6E8A-4147-A177-3AD203B41FA5}">
                      <a16:colId xmlns:a16="http://schemas.microsoft.com/office/drawing/2014/main" val="4014609661"/>
                    </a:ext>
                  </a:extLst>
                </a:gridCol>
                <a:gridCol w="844119">
                  <a:extLst>
                    <a:ext uri="{9D8B030D-6E8A-4147-A177-3AD203B41FA5}">
                      <a16:colId xmlns:a16="http://schemas.microsoft.com/office/drawing/2014/main" val="3216366271"/>
                    </a:ext>
                  </a:extLst>
                </a:gridCol>
              </a:tblGrid>
              <a:tr h="496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показателей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83270240"/>
                  </a:ext>
                </a:extLst>
              </a:tr>
              <a:tr h="209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НАЛОГОВЫЕ И НЕНАЛОГОВЫЕ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4152,3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1758,6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42,3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242443465"/>
                  </a:ext>
                </a:extLst>
              </a:tr>
              <a:tr h="241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НАЛОГИ НА ПРИБЫЛЬ,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943,2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506,1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53,6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679534447"/>
                  </a:ext>
                </a:extLst>
              </a:tr>
              <a:tr h="241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СОВОКУПНЫЙ ДОХОД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130,6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160,2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122,6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050440414"/>
                  </a:ext>
                </a:extLst>
              </a:tr>
              <a:tr h="216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ИМУЩЕСТВО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2893,0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1006,8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34,7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648067033"/>
                  </a:ext>
                </a:extLst>
              </a:tr>
              <a:tr h="214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 на имущество физических лиц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26,5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612373517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Земельный налог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2550,0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980,3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38,4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730796190"/>
                  </a:ext>
                </a:extLst>
              </a:tr>
              <a:tr h="306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ГОСУДАРСТВЕННАЯ ПОШЛИНА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224629764"/>
                  </a:ext>
                </a:extLst>
              </a:tr>
              <a:tr h="664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67,6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135517392"/>
                  </a:ext>
                </a:extLst>
              </a:tr>
              <a:tr h="613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54,4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994579700"/>
                  </a:ext>
                </a:extLst>
              </a:tr>
              <a:tr h="649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ШТРАФЫ, САНКЦИИ, ВОЗМЕЩЕНИЕ УЩЕРБА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87464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6EF0-7FE2-489E-BE6D-C5874407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Безвозмездные поступления в бюджет Троицкого сельского поселения за 1 полугодие  2020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AC606F6-FA6C-411A-A64C-2E66A3E35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155199"/>
              </p:ext>
            </p:extLst>
          </p:nvPr>
        </p:nvGraphicFramePr>
        <p:xfrm>
          <a:off x="2252980" y="2698591"/>
          <a:ext cx="6470015" cy="3008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623">
                  <a:extLst>
                    <a:ext uri="{9D8B030D-6E8A-4147-A177-3AD203B41FA5}">
                      <a16:colId xmlns:a16="http://schemas.microsoft.com/office/drawing/2014/main" val="3054942900"/>
                    </a:ext>
                  </a:extLst>
                </a:gridCol>
                <a:gridCol w="1005162">
                  <a:extLst>
                    <a:ext uri="{9D8B030D-6E8A-4147-A177-3AD203B41FA5}">
                      <a16:colId xmlns:a16="http://schemas.microsoft.com/office/drawing/2014/main" val="2560433055"/>
                    </a:ext>
                  </a:extLst>
                </a:gridCol>
                <a:gridCol w="1076959">
                  <a:extLst>
                    <a:ext uri="{9D8B030D-6E8A-4147-A177-3AD203B41FA5}">
                      <a16:colId xmlns:a16="http://schemas.microsoft.com/office/drawing/2014/main" val="2912194647"/>
                    </a:ext>
                  </a:extLst>
                </a:gridCol>
                <a:gridCol w="935271">
                  <a:extLst>
                    <a:ext uri="{9D8B030D-6E8A-4147-A177-3AD203B41FA5}">
                      <a16:colId xmlns:a16="http://schemas.microsoft.com/office/drawing/2014/main" val="3537845556"/>
                    </a:ext>
                  </a:extLst>
                </a:gridCol>
              </a:tblGrid>
              <a:tr h="674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показателей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План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47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21298,6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5516,8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627469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Дотации  бюджетам субъектов Российской Федерации и муниципальных образований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7729,2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4637,6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571273"/>
                  </a:ext>
                </a:extLst>
              </a:tr>
              <a:tr h="530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203,5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39,4 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23764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Субвенции бюджетам поселений на выполнение передаваемых полномочий Субъектов Российской Федерации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100,0 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925251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Иные межбюджетные трансферты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13365,7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798,8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5,9 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56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7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770D-6003-4836-8C64-496296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Доходы бюджета поселения за 1 полугодие 2020 года составили 7275,4 </a:t>
            </a:r>
            <a:r>
              <a:rPr lang="ru-RU" dirty="0" err="1"/>
              <a:t>тыс.руб</a:t>
            </a:r>
            <a:r>
              <a:rPr lang="ru-RU" dirty="0"/>
              <a:t> или 28,6% </a:t>
            </a:r>
            <a:br>
              <a:rPr lang="ru-RU" dirty="0"/>
            </a:br>
            <a:r>
              <a:rPr lang="ru-RU" dirty="0"/>
              <a:t>к годовому плану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F24398FF-3BAC-42FD-AAB6-B64682A44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546952"/>
              </p:ext>
            </p:extLst>
          </p:nvPr>
        </p:nvGraphicFramePr>
        <p:xfrm>
          <a:off x="1536700" y="2428240"/>
          <a:ext cx="8390889" cy="379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380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75E76-AE21-4C33-A236-C3054703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1 полугодие 2020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C76E-7E0D-48E6-BED5-7697E560B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3F2BA-A532-4E5E-B052-19F0E0398E5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7007AE6-99E7-4AD2-ABA5-3D1EEAD9607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Фактическое исполнение составило 1998,9 </a:t>
            </a:r>
            <a:r>
              <a:rPr lang="ru-RU" dirty="0" err="1"/>
              <a:t>тыс.руб</a:t>
            </a:r>
            <a:r>
              <a:rPr lang="ru-RU" dirty="0"/>
              <a:t> или 37,2 %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A138158-8BA7-4D05-9A9B-4CDDE3CA0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НАЦИОНАЛЬНАЯ ОБОРОНА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76BFEA-C887-4EFE-8F9B-05850C70B39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12654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53C8697-3F09-4F82-8796-84DCD1F064F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80,2 </a:t>
            </a:r>
            <a:r>
              <a:rPr lang="ru-RU" dirty="0" err="1"/>
              <a:t>тыс.руб</a:t>
            </a:r>
            <a:r>
              <a:rPr lang="ru-RU" dirty="0"/>
              <a:t> или 39,4%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0C184D6-A1C0-4A43-98B2-8FFBDCDFE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НАЦИОНАЛЬНАЯ ЭКОНОМИКА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B444AF-EEE1-4C5F-B667-A1BE67D500CC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429" y="2336873"/>
            <a:ext cx="2286000" cy="1524000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222C4AEC-18B0-43F2-98AA-5268C7DB159B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1189,3 </a:t>
            </a:r>
            <a:r>
              <a:rPr lang="ru-RU" dirty="0" err="1"/>
              <a:t>тыс.руб</a:t>
            </a:r>
            <a:r>
              <a:rPr lang="ru-RU" dirty="0"/>
              <a:t> или 8,6%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81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65FE5-6CF9-40D0-9345-3AFE19F8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ЖИЛИЩНО-КОММУНАЛЬНОЕ ХОЗЯЙСТВО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DE6B2E-A856-417F-AD87-E1CAB0911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Организация уличного освещения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BC0F8A-9DB5-479F-9A9D-7AB42B32D5D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539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FF878D2-028D-4CF7-B1EA-E3D9C08CEB5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479,3 </a:t>
            </a:r>
            <a:r>
              <a:rPr lang="ru-RU" dirty="0" err="1"/>
              <a:t>тыс.руб</a:t>
            </a:r>
            <a:r>
              <a:rPr lang="ru-RU" dirty="0"/>
              <a:t> или 30,9%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360AE32-AB4C-40E8-A120-BAE9F667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/>
              <a:t>Благоустройство территории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A5FA65-3793-4391-BAC7-A5024EE1BF6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578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50FCC1A-33ED-478F-8B47-117ECDFFA09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57,6152,5 </a:t>
            </a:r>
            <a:r>
              <a:rPr lang="ru-RU" dirty="0" err="1"/>
              <a:t>тыс.руб</a:t>
            </a:r>
            <a:r>
              <a:rPr lang="ru-RU" dirty="0"/>
              <a:t> или 24,1%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BA91D38-3596-416B-8BBD-83D696DE4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Содержание мест захоронения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324C9C-72B5-404B-89C1-63B1A27EEB80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6" b="12636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C669773-D278-48D9-915E-E0DB8E76725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166,2 </a:t>
            </a:r>
            <a:r>
              <a:rPr lang="ru-RU" dirty="0" err="1"/>
              <a:t>тыс.руб</a:t>
            </a:r>
            <a:r>
              <a:rPr lang="ru-RU" dirty="0"/>
              <a:t> или 72,6%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AA29A-148D-4439-89EE-CB4EAE8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1 полугодие 2020 года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BEB0DD-3F8D-4EEF-A3EA-84D2BF7A487C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91,2 </a:t>
            </a:r>
            <a:r>
              <a:rPr lang="ru-RU" dirty="0" err="1"/>
              <a:t>тыс.руб</a:t>
            </a:r>
            <a:r>
              <a:rPr lang="ru-RU" dirty="0"/>
              <a:t> или 54,9%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DBF9F0F-F2A8-42C2-B0F7-55414B850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Охрана окружающей среды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F93501-03BF-4451-8D64-D07F368CB2B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6" b="1679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4FAC60AA-F588-4B56-BA66-E07C2752917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20,0тыс.руб или 20%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D60D4BE-2C83-40A0-8AA0-C2D4C69AB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КУЛЬТУРА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C5FDFC-E7CD-438F-BD87-ECB94737210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4110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23EEC4E-F08E-4C17-B789-5A8D856B428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1587,3 </a:t>
            </a:r>
            <a:r>
              <a:rPr lang="ru-RU" dirty="0" err="1"/>
              <a:t>тыс.руб</a:t>
            </a:r>
            <a:r>
              <a:rPr lang="ru-RU" dirty="0"/>
              <a:t> или 48,5% к годовым плановым назначениям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A7F1F0-402A-4F54-8FA5-BBFDA32EAB6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11558"/>
          <a:stretch>
            <a:fillRect/>
          </a:stretch>
        </p:blipFill>
        <p:spPr/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142B8D6C-3921-4312-A00C-32856CAC0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СОЦИАЛЬНАЯ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40876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594680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80953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560</TotalTime>
  <Words>785</Words>
  <Application>Microsoft Office PowerPoint</Application>
  <PresentationFormat>Широкоэкранный</PresentationFormat>
  <Paragraphs>168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Берлин</vt:lpstr>
      <vt:lpstr>Презентация PowerPoint</vt:lpstr>
      <vt:lpstr>Основные характеристики бюджета Троицкого сельского поселения за 1 полугодие 2020 года</vt:lpstr>
      <vt:lpstr>Налоговые и неналоговые доходы бюджета Троицкого сельского поселения  за 1 полугодие 2020 года</vt:lpstr>
      <vt:lpstr>Безвозмездные поступления в бюджет Троицкого сельского поселения за 1 полугодие  2020 года</vt:lpstr>
      <vt:lpstr>Доходы бюджета поселения за 1 полугодие 2020 года составили 7275,4 тыс.руб или 28,6%  к годовому плану</vt:lpstr>
      <vt:lpstr>Исполнение расходов по отраслям  за 1 полугодие 2020 года</vt:lpstr>
      <vt:lpstr>ЖИЛИЩНО-КОММУНАЛЬНОЕ ХОЗЯЙСТВО</vt:lpstr>
      <vt:lpstr>Исполнение расходов по отраслям  за 1 полугодие 2020 года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за 9 месяцев 2019г</dc:title>
  <dc:creator>Админ</dc:creator>
  <cp:lastModifiedBy>Сельское поселение Троицкое</cp:lastModifiedBy>
  <cp:revision>113</cp:revision>
  <dcterms:created xsi:type="dcterms:W3CDTF">2019-09-24T05:45:18Z</dcterms:created>
  <dcterms:modified xsi:type="dcterms:W3CDTF">2020-07-02T11:30:44Z</dcterms:modified>
</cp:coreProperties>
</file>