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130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220414578790276"/>
          <c:y val="0.15672516544337498"/>
          <c:w val="0.53608713828931021"/>
          <c:h val="0.4769955920241398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7603.5</c:v>
                </c:pt>
                <c:pt idx="1">
                  <c:v>11660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D4-4987-A3C4-09C7473E61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65600512"/>
        <c:axId val="65950464"/>
        <c:axId val="0"/>
      </c:bar3DChart>
      <c:catAx>
        <c:axId val="656005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65950464"/>
        <c:crosses val="autoZero"/>
        <c:auto val="1"/>
        <c:lblAlgn val="ctr"/>
        <c:lblOffset val="100"/>
        <c:noMultiLvlLbl val="0"/>
      </c:catAx>
      <c:valAx>
        <c:axId val="6595046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56005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30760.5</c:v>
                </c:pt>
                <c:pt idx="1">
                  <c:v>24812.6</c:v>
                </c:pt>
                <c:pt idx="2">
                  <c:v>17960.900000000001</c:v>
                </c:pt>
                <c:pt idx="3">
                  <c:v>21212.5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41-4048-9E91-FE2AC1860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6284928"/>
        <c:axId val="66286720"/>
        <c:axId val="0"/>
      </c:bar3DChart>
      <c:catAx>
        <c:axId val="66284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286720"/>
        <c:crosses val="autoZero"/>
        <c:auto val="1"/>
        <c:lblAlgn val="ctr"/>
        <c:lblOffset val="100"/>
        <c:noMultiLvlLbl val="0"/>
      </c:catAx>
      <c:valAx>
        <c:axId val="66286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284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F724-242B-4323-9482-2F2AB028F20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CE78-95B3-457A-B808-6D53EA85D5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7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7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855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8929718" cy="2000264"/>
          </a:xfrm>
        </p:spPr>
        <p:txBody>
          <a:bodyPr>
            <a:noAutofit/>
          </a:bodyPr>
          <a:lstStyle/>
          <a:p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</a:t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ЭКОНОМИКИ И ФИНАНСОВ</a:t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357826"/>
            <a:ext cx="5472106" cy="966782"/>
          </a:xfrm>
        </p:spPr>
        <p:txBody>
          <a:bodyPr/>
          <a:lstStyle/>
          <a:p>
            <a:pPr algn="r"/>
            <a:r>
              <a:rPr lang="ru-RU" dirty="0"/>
              <a:t>Троицкое сельское поселение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32656"/>
            <a:ext cx="7166600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За 2023 год: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42976" y="1700808"/>
            <a:ext cx="7620024" cy="4395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Внесено 9 изменений в сводную бюджетную роспись</a:t>
            </a:r>
          </a:p>
          <a:p>
            <a:r>
              <a:rPr lang="ru-RU" sz="3200" dirty="0"/>
              <a:t>Вносились изменения в 12 муниципальных программ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4664"/>
            <a:ext cx="862187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о поквартальном исполнении бюджета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608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33 от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24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.04.2023 года «Об утверждении отчета об исполнении бюджета Троицкого сельского поселения за 1 квартал 2023года»;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69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от 12.07.2023 года «Об утверждении отчета об исполнении бюджета Троицкого сельского поселения за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полугодие 2023 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116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от 06.10.20223 года «Об утверждении отчета об исполнении бюджета Троицкого сельского поселения за 9 месяцев 2023 года».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33400"/>
            <a:ext cx="8137555" cy="1311424"/>
          </a:xfrm>
        </p:spPr>
        <p:txBody>
          <a:bodyPr/>
          <a:lstStyle/>
          <a:p>
            <a:r>
              <a:rPr lang="ru-RU" sz="3200" dirty="0"/>
              <a:t>СЕКТОРОМ ЭКОНОМИКИ И ФИНАНСОВ </a:t>
            </a:r>
            <a:r>
              <a:rPr lang="ru-RU" dirty="0"/>
              <a:t>подготовлено: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492896"/>
            <a:ext cx="8643998" cy="3865062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71 проектов постановлений Администрации поселения нормативного характера;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  <a:p>
            <a:pPr lvl="0" algn="just">
              <a:buClr>
                <a:srgbClr val="F07F09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F07F09">
                    <a:shade val="50000"/>
                    <a:satMod val="110000"/>
                  </a:srgbClr>
                </a:solidFill>
              </a:rPr>
              <a:t>  71 проектов распоряжений Администрации поселения нормативного характера;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2 проекта решения Регламентирующих бюджетный процесс в Троицком сельском поселении;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15 проект решений Собрания депутатов Троицкого сельского поселения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64530" cy="1609716"/>
          </a:xfrm>
        </p:spPr>
        <p:txBody>
          <a:bodyPr>
            <a:noAutofit/>
          </a:bodyPr>
          <a:lstStyle/>
          <a:p>
            <a:r>
              <a:rPr lang="ru-RU" sz="2800" dirty="0"/>
              <a:t>Для выполнения задач, поставленных перед </a:t>
            </a:r>
            <a:r>
              <a:rPr lang="ru-RU" sz="2800" dirty="0">
                <a:solidFill>
                  <a:schemeClr val="tx1"/>
                </a:solidFill>
              </a:rPr>
              <a:t>отделом экономики и финансов, используются следующие информационные системы 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80928"/>
            <a:ext cx="8001056" cy="407707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200" dirty="0"/>
              <a:t>Программа создания и корректировки информационного фонда бухгалтерской отчетности –Свод-СМАРТ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Система удаленного финансового документооборота Федерального казначейства (СУФД)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«Мониторинг налоговых доходов»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Программное Обеспечение «Доп.расшифровка к месячному отчету»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Комплекс электронной отчетности и документооборота «</a:t>
            </a:r>
            <a:r>
              <a:rPr lang="ru-RU" sz="2200" dirty="0" err="1"/>
              <a:t>Сбис</a:t>
            </a:r>
            <a:r>
              <a:rPr lang="ru-RU" sz="2200" dirty="0"/>
              <a:t>++»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«Прогноз»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1С-предприятие и 1С-зарплата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-АВТОМАТИЗИРОВАННАЯ СИСТЕМА «АЦК-</a:t>
            </a:r>
            <a:r>
              <a:rPr lang="ru-RU" sz="2200" dirty="0" err="1"/>
              <a:t>Финансы»,»АЦК</a:t>
            </a:r>
            <a:r>
              <a:rPr lang="ru-RU" sz="2200" dirty="0"/>
              <a:t>-Планирование»</a:t>
            </a:r>
          </a:p>
          <a:p>
            <a:pPr algn="just">
              <a:buFont typeface="Wingdings" pitchFamily="2" charset="2"/>
              <a:buChar char="§"/>
            </a:pPr>
            <a:endParaRPr lang="ru-RU" sz="2200" dirty="0"/>
          </a:p>
          <a:p>
            <a:pPr>
              <a:buFont typeface="Wingdings" pitchFamily="2" charset="2"/>
              <a:buChar char="§"/>
            </a:pPr>
            <a:endParaRPr lang="ru-RU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548680"/>
            <a:ext cx="8286808" cy="580927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/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Соответствие финансовых возможностей Троицкого сельского поселения ключевым направлениям развития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роли бюджетной политики для поддержки экономического роста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27966" cy="612935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СПАСИБО </a:t>
            </a:r>
            <a:r>
              <a:rPr lang="ru-RU">
                <a:solidFill>
                  <a:schemeClr val="tx1"/>
                </a:solidFill>
              </a:rPr>
              <a:t>ЗА ВНИМАНИЕ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14291"/>
            <a:ext cx="8643998" cy="10001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АДМИНИСТРАЦИИ ТРОИЦКОГО СЕЛЬСКОГО ПОСЕЛЕНИЯ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14546" y="1500174"/>
            <a:ext cx="442915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ГЛАВА АДМИНИСТРАЦИИ ТРОИЦКОГО СЕЛЬСКОГО ПОСЕЛЕНИЯ  - 1 </a:t>
            </a:r>
            <a:r>
              <a:rPr lang="ru-RU" dirty="0" err="1"/>
              <a:t>ед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643042" y="235743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571868" y="264318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5180017" y="289242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572264" y="242886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57158" y="2357431"/>
            <a:ext cx="2054602" cy="2212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ВЕДУЩИЙ СПЕЦИАЛИСТ</a:t>
            </a:r>
          </a:p>
          <a:p>
            <a:pPr marL="285750" indent="-285750" algn="ctr">
              <a:buFontTx/>
              <a:buChar char="-"/>
            </a:pPr>
            <a:r>
              <a:rPr lang="ru-RU" dirty="0"/>
              <a:t>2,5 </a:t>
            </a:r>
            <a:r>
              <a:rPr lang="ru-RU" dirty="0" err="1"/>
              <a:t>ед</a:t>
            </a:r>
            <a:r>
              <a:rPr lang="ru-RU" dirty="0"/>
              <a:t>,</a:t>
            </a:r>
          </a:p>
          <a:p>
            <a:pPr marL="285750" indent="-285750" algn="ctr">
              <a:buFontTx/>
              <a:buChar char="-"/>
            </a:pPr>
            <a:endParaRPr lang="ru-RU" dirty="0"/>
          </a:p>
          <a:p>
            <a:pPr marL="285750" indent="-285750" algn="ctr">
              <a:buFontTx/>
              <a:buChar char="-"/>
            </a:pP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98" y="3357562"/>
            <a:ext cx="200026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ГЛАВНЫЙ СПЕЦИАЛИСТ – 2 </a:t>
            </a:r>
            <a:r>
              <a:rPr lang="ru-RU" dirty="0" err="1"/>
              <a:t>ед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3438" y="3500438"/>
            <a:ext cx="171451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ГЛАВНЫЙ БУХГАЛТЕР – 1 </a:t>
            </a:r>
            <a:r>
              <a:rPr lang="ru-RU" dirty="0" err="1"/>
              <a:t>ед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72264" y="3214686"/>
            <a:ext cx="228601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НАЧАЛЬНИК СЕКТОРА ЭКОНОМИКИ И ФИНАНСОВ – </a:t>
            </a:r>
          </a:p>
          <a:p>
            <a:pPr algn="ctr"/>
            <a:r>
              <a:rPr lang="ru-RU" dirty="0"/>
              <a:t>1 </a:t>
            </a:r>
            <a:r>
              <a:rPr lang="ru-RU" dirty="0" err="1"/>
              <a:t>ед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>
            <a:off x="428596" y="185736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-1177965" y="3393281"/>
            <a:ext cx="30710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57158" y="4929198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1500960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4572794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28596" y="5500702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СТАРШИЙ ИНСПЕКТОР - 3 </a:t>
            </a:r>
            <a:r>
              <a:rPr lang="ru-RU" dirty="0" err="1"/>
              <a:t>ед</a:t>
            </a:r>
            <a:endParaRPr lang="ru-RU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428992" y="5500702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ВОДИТЕЛЬ-1 </a:t>
            </a:r>
            <a:r>
              <a:rPr lang="ru-RU" dirty="0" err="1"/>
              <a:t>ед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357950" y="5509043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УБОРЩИК </a:t>
            </a:r>
          </a:p>
          <a:p>
            <a:pPr algn="ctr"/>
            <a:r>
              <a:rPr lang="ru-RU" dirty="0"/>
              <a:t>- 0,5 </a:t>
            </a:r>
            <a:r>
              <a:rPr lang="ru-RU" dirty="0" err="1"/>
              <a:t>ед</a:t>
            </a:r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786314" y="4929198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7072330" y="51435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14384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СЕКТОРА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39604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обеспечение проведения и реализации единой финансовой и бюджетной политики в Троицком сельском поселении;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формирование проектов бюджета Троицкого сельского поселения и прогноза бюджета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исполнения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ведение бюджетного учета и формирование отчетности об исполнении бюджета Троицкого сельского поселения и консолидированного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осуществление финансового контроля в пределах установленной компетенции;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совершенствование организации бюджетного процесса в Троицком сельском поселении;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осуществляет разработку проектов программ, а также прогноза социально-экономического развития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размещения заказов, разработка прогнозов и планов проведения закупок; формирование материалов для заключения контрактов (договоров) и контроля за сроками выполнения договорных обязательств;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проведение и разработка документации для координационного совета Троицкого сельского поселения.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effectLst/>
                <a:latin typeface="Times New Roman" pitchFamily="18" charset="0"/>
              </a:rPr>
              <a:t>Бюджет Троицкого сельского поселения на 20</a:t>
            </a:r>
            <a:r>
              <a:rPr lang="en-US" sz="3200" b="1" dirty="0">
                <a:effectLst/>
                <a:latin typeface="Times New Roman" pitchFamily="18" charset="0"/>
              </a:rPr>
              <a:t>2</a:t>
            </a:r>
            <a:r>
              <a:rPr lang="ru-RU" sz="3200" b="1" dirty="0">
                <a:effectLst/>
                <a:latin typeface="Times New Roman" pitchFamily="18" charset="0"/>
              </a:rPr>
              <a:t>3 год и на плановый период 2024 и 2025 годов утвержден решением Собрания депутатов Троицкого сельского поселения от </a:t>
            </a:r>
            <a:r>
              <a:rPr lang="ru-RU" sz="3200" b="1" i="1" u="sng" dirty="0">
                <a:latin typeface="Times New Roman" pitchFamily="18" charset="0"/>
              </a:rPr>
              <a:t>22</a:t>
            </a:r>
            <a:r>
              <a:rPr lang="ru-RU" sz="3200" b="1" i="1" u="sng" dirty="0">
                <a:effectLst/>
                <a:latin typeface="Times New Roman" pitchFamily="18" charset="0"/>
              </a:rPr>
              <a:t>.12.202</a:t>
            </a:r>
            <a:r>
              <a:rPr lang="ru-RU" sz="3200" b="1" i="1" u="sng" dirty="0">
                <a:latin typeface="Times New Roman" pitchFamily="18" charset="0"/>
              </a:rPr>
              <a:t>2</a:t>
            </a:r>
            <a:r>
              <a:rPr lang="ru-RU" sz="3200" b="1" i="1" u="sng" dirty="0">
                <a:effectLst/>
                <a:latin typeface="Times New Roman" pitchFamily="18" charset="0"/>
              </a:rPr>
              <a:t>г. № 70</a:t>
            </a:r>
            <a:r>
              <a:rPr lang="ru-RU" sz="3200" b="1" i="1" dirty="0">
                <a:effectLst/>
                <a:latin typeface="Times New Roman" pitchFamily="18" charset="0"/>
              </a:rPr>
              <a:t>.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28836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latin typeface="Times New Roman" pitchFamily="18" charset="0"/>
              </a:rPr>
              <a:t>Бюджетные росписи до муниципальных учреждений культуры </a:t>
            </a:r>
            <a:r>
              <a:rPr lang="ru-RU" sz="3200" b="1" dirty="0">
                <a:effectLst/>
                <a:latin typeface="Times New Roman" pitchFamily="18" charset="0"/>
              </a:rPr>
              <a:t>Троицкого </a:t>
            </a:r>
            <a:r>
              <a:rPr lang="ru-RU" sz="3200" b="1" dirty="0">
                <a:latin typeface="Times New Roman" pitchFamily="18" charset="0"/>
              </a:rPr>
              <a:t>сельского поселения доведены до </a:t>
            </a:r>
            <a:r>
              <a:rPr lang="ru-RU" sz="3200" b="1" i="1" u="sng" dirty="0">
                <a:latin typeface="Times New Roman" pitchFamily="18" charset="0"/>
              </a:rPr>
              <a:t>01.01.2023г.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4311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поселения в 20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году составили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19263,5 </a:t>
            </a:r>
            <a:r>
              <a:rPr lang="ru-RU" sz="44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708935026"/>
              </p:ext>
            </p:extLst>
          </p:nvPr>
        </p:nvGraphicFramePr>
        <p:xfrm>
          <a:off x="642938" y="2357438"/>
          <a:ext cx="8501062" cy="4071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000108"/>
            <a:ext cx="7772400" cy="1057292"/>
          </a:xfrm>
        </p:spPr>
        <p:txBody>
          <a:bodyPr anchor="ctr">
            <a:noAutofit/>
          </a:bodyPr>
          <a:lstStyle/>
          <a:p>
            <a:r>
              <a:rPr lang="ru-RU" dirty="0">
                <a:solidFill>
                  <a:sysClr val="windowText" lastClr="000000"/>
                </a:solidFill>
              </a:rPr>
              <a:t>Расходы бюджета поселения за 2023 г составили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56852019"/>
              </p:ext>
            </p:extLst>
          </p:nvPr>
        </p:nvGraphicFramePr>
        <p:xfrm>
          <a:off x="214282" y="2204864"/>
          <a:ext cx="871543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9143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Поступления налогов в бюджет поселения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319020"/>
              </p:ext>
            </p:extLst>
          </p:nvPr>
        </p:nvGraphicFramePr>
        <p:xfrm>
          <a:off x="285721" y="1500173"/>
          <a:ext cx="8318727" cy="464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7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3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2023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540">
                <a:tc>
                  <a:txBody>
                    <a:bodyPr/>
                    <a:lstStyle/>
                    <a:p>
                      <a:r>
                        <a:rPr lang="ru-RU" dirty="0"/>
                        <a:t>Налог на доходы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1433,2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2051,8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ЕСН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90,8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Налог на имущество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579,0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4635,7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4589,5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Доходы от использования имущества находящегося в муниципальной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255,8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Прочие</a:t>
                      </a:r>
                      <a:r>
                        <a:rPr lang="ru-RU" baseline="0" dirty="0"/>
                        <a:t> налоги и сборы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36,6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11358,5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11660,0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595444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Ф.0503121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Ф.0503160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Ф.0503168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Ф.0503169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Ф.0503368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Ф.0503369</a:t>
            </a:r>
          </a:p>
          <a:p>
            <a:pPr marL="0" indent="0">
              <a:buNone/>
            </a:pPr>
            <a:endParaRPr lang="ru-RU" sz="32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428892" cy="4023898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737z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769z</a:t>
            </a: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710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723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en-US" sz="3200" dirty="0"/>
              <a:t>759d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759z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6143636" y="2357430"/>
            <a:ext cx="3000364" cy="414340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Реестр</a:t>
            </a:r>
            <a:r>
              <a:rPr lang="ru-RU" sz="2900" dirty="0"/>
              <a:t> расходных обязательств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Мониторинг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местных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№3 – </a:t>
            </a:r>
            <a:r>
              <a:rPr kumimoji="0" lang="ru-RU" sz="29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</a:t>
            </a: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Форма №4 - ТЭР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№1 - МБ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Сведения об</a:t>
            </a:r>
            <a:r>
              <a:rPr lang="ru-RU" sz="2900" dirty="0"/>
              <a:t> исполнении бюджета муниципального образования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29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Ежемесячная/ежеквартальная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7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Ф.0503387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ф.№2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Сведения о программах ф.№3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Справка о ДТ и КТ ф. №5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Расшифровка прочих расходов</a:t>
            </a:r>
          </a:p>
          <a:p>
            <a:pPr>
              <a:buFont typeface="Wingdings" pitchFamily="2" charset="2"/>
              <a:buChar char="q"/>
            </a:pPr>
            <a:endParaRPr lang="ru-RU" sz="3200" dirty="0"/>
          </a:p>
          <a:p>
            <a:pPr>
              <a:buNone/>
            </a:pPr>
            <a:endParaRPr lang="ru-RU" sz="32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357454" cy="2295706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Ф.759</a:t>
            </a:r>
            <a:r>
              <a:rPr lang="en-US" sz="3200" dirty="0"/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Ф.759</a:t>
            </a:r>
            <a:r>
              <a:rPr lang="en-US" sz="3200" dirty="0"/>
              <a:t>z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Ф.769</a:t>
            </a:r>
            <a:r>
              <a:rPr lang="en-US" sz="3200" dirty="0"/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Ф.769</a:t>
            </a:r>
            <a:r>
              <a:rPr lang="en-US" sz="3200"/>
              <a:t>z</a:t>
            </a:r>
            <a:endParaRPr lang="ru-RU" sz="3200" dirty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Справка о ДТ и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КТ МБУК ф. №6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5000628" y="2357430"/>
            <a:ext cx="4143372" cy="4143404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«</a:t>
            </a:r>
            <a:r>
              <a:rPr lang="en-US" sz="3400" dirty="0" err="1"/>
              <a:t>oks</a:t>
            </a:r>
            <a:r>
              <a:rPr lang="ru-RU" sz="3400" dirty="0"/>
              <a:t>» и «</a:t>
            </a:r>
            <a:r>
              <a:rPr lang="en-US" sz="3400" dirty="0" err="1"/>
              <a:t>okb</a:t>
            </a:r>
            <a:r>
              <a:rPr lang="ru-RU" sz="3400" dirty="0"/>
              <a:t>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Ф.0503074 14-МО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Форма №1 контракт «Сведения об определении</a:t>
            </a:r>
            <a:r>
              <a:rPr lang="ru-RU" sz="3400" dirty="0"/>
              <a:t> поставщиков (подрядчиков, исполнителей) для обеспечения государственных  и муниципальных нужд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Оценка ожидаемого исполнения бюджета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Сводка</a:t>
            </a:r>
            <a:r>
              <a:rPr lang="ru-RU" sz="3400" dirty="0"/>
              <a:t> по доходам и плановым показателям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по </a:t>
            </a:r>
            <a:r>
              <a:rPr lang="ru-RU" sz="3400" dirty="0" err="1"/>
              <a:t>ВУСам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 налоговых и неналоговых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</a:t>
            </a:r>
            <a:r>
              <a:rPr lang="ru-RU" sz="3400" dirty="0"/>
              <a:t> по недоимке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исп.дох.части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сокр. Недоимки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 динамике долговых обязательств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исполнения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исполнению доходов и администрированию налогов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объемах потребления ТЭР и задолженности организаций,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ыинансируемых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счет бюджета поселения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о закупках для муниципальных нужд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 по закупкам УСМП и СОНКО</a:t>
            </a:r>
            <a:endParaRPr lang="ru-RU" sz="340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 освоении денежных средств, направленных на обеспечение пожарной безопасности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988</TotalTime>
  <Words>893</Words>
  <Application>Microsoft Office PowerPoint</Application>
  <PresentationFormat>Экран (4:3)</PresentationFormat>
  <Paragraphs>181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Times New Roman</vt:lpstr>
      <vt:lpstr>Verdana</vt:lpstr>
      <vt:lpstr>Wingdings</vt:lpstr>
      <vt:lpstr>Wingdings 2</vt:lpstr>
      <vt:lpstr>Аспект</vt:lpstr>
      <vt:lpstr>СЕКТОР  ЭКОНОМИКИ И ФИНАНСОВ за 2023 год</vt:lpstr>
      <vt:lpstr>СТРУКТУРА АДМИНИСТРАЦИИ ТРОИЦКОГО СЕЛЬСКОГО ПОСЕЛЕНИЯ</vt:lpstr>
      <vt:lpstr> ОСНОВНЫЕ ЗАДАЧИ СЕКТОРА:</vt:lpstr>
      <vt:lpstr>Презентация PowerPoint</vt:lpstr>
      <vt:lpstr>Доходы бюджета поселения в 2023 году составили  19263,5 тыс.руб</vt:lpstr>
      <vt:lpstr>Расходы бюджета поселения за 2023 г составили </vt:lpstr>
      <vt:lpstr>Поступления налогов в бюджет поселения</vt:lpstr>
      <vt:lpstr>Годовая отчетность</vt:lpstr>
      <vt:lpstr>Ежемесячная/ежеквартальная отчетность</vt:lpstr>
      <vt:lpstr>За 2023 год:</vt:lpstr>
      <vt:lpstr>Постановление о поквартальном исполнении бюджета</vt:lpstr>
      <vt:lpstr>СЕКТОРОМ ЭКОНОМИКИ И ФИНАНСОВ подготовлено:</vt:lpstr>
      <vt:lpstr>Для выполнения задач, поставленных перед отделом экономики и финансов, используются следующие информационные системы </vt:lpstr>
      <vt:lpstr>Презентация PowerPoint</vt:lpstr>
      <vt:lpstr>СПАСИБО ЗА ВНИМАНИЕ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Сельское поселение Троицкое</cp:lastModifiedBy>
  <cp:revision>166</cp:revision>
  <cp:lastPrinted>2024-01-23T13:17:16Z</cp:lastPrinted>
  <dcterms:created xsi:type="dcterms:W3CDTF">2016-03-10T14:49:59Z</dcterms:created>
  <dcterms:modified xsi:type="dcterms:W3CDTF">2024-01-24T06:09:00Z</dcterms:modified>
</cp:coreProperties>
</file>