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70" r:id="rId5"/>
    <p:sldId id="268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753" autoAdjust="0"/>
  </p:normalViewPr>
  <p:slideViewPr>
    <p:cSldViewPr>
      <p:cViewPr>
        <p:scale>
          <a:sx n="160" d="100"/>
          <a:sy n="160" d="100"/>
        </p:scale>
        <p:origin x="-510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9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2218061111579E-2"/>
          <c:y val="0.24037551260181431"/>
          <c:w val="0.51475175938825701"/>
          <c:h val="0.519249200736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2AD8-40E2-A191-54CB52163696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2AD8-40E2-A191-54CB52163696}"/>
              </c:ext>
            </c:extLst>
          </c:dPt>
          <c:dLbls>
            <c:dLbl>
              <c:idx val="0"/>
              <c:layout>
                <c:manualLayout>
                  <c:x val="6.7011974143376146E-2"/>
                  <c:y val="0.114061162010415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D8-40E2-A191-54CB52163696}"/>
                </c:ext>
              </c:extLst>
            </c:dLbl>
            <c:dLbl>
              <c:idx val="1"/>
              <c:layout>
                <c:manualLayout>
                  <c:x val="3.3971536211368496E-2"/>
                  <c:y val="-0.146413538336402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D8-40E2-A191-54CB521636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2D-4C8F-BAC0-80462E9F1D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13235.4</c:v>
                </c:pt>
                <c:pt idx="1">
                  <c:v>361.8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8-40E2-A191-54CB521636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46324533194941"/>
          <c:y val="0.34700612975369888"/>
          <c:w val="0.32312380448951983"/>
          <c:h val="8.66751520362472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865072421503"/>
          <c:y val="9.3366207368465015E-2"/>
          <c:w val="0.45652510450082628"/>
          <c:h val="0.83010378122843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917B-4168-B347-C973E30AE3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7B-4168-B347-C973E30AE3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9A-4E39-A224-C9804D3F91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13606.6</c:v>
                </c:pt>
                <c:pt idx="1">
                  <c:v>9608.5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B-4168-B347-C973E30AE3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Lbls>
            <c:dLbl>
              <c:idx val="0"/>
              <c:layout>
                <c:manualLayout>
                  <c:x val="5.9975792163443828E-2"/>
                  <c:y val="-1.6773489012684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C4-4822-B991-CF305CA92C20}"/>
                </c:ext>
              </c:extLst>
            </c:dLbl>
            <c:dLbl>
              <c:idx val="1"/>
              <c:layout>
                <c:manualLayout>
                  <c:x val="-0.13177154292797877"/>
                  <c:y val="0.11431556105758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C4-4822-B991-CF305CA92C20}"/>
                </c:ext>
              </c:extLst>
            </c:dLbl>
            <c:dLbl>
              <c:idx val="2"/>
              <c:layout>
                <c:manualLayout>
                  <c:x val="-1.8942583377675386E-2"/>
                  <c:y val="7.210376095777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C4-4822-B991-CF305CA92C20}"/>
                </c:ext>
              </c:extLst>
            </c:dLbl>
            <c:dLbl>
              <c:idx val="3"/>
              <c:layout>
                <c:manualLayout>
                  <c:x val="-1.962830153374771E-2"/>
                  <c:y val="5.1257752665929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C4-4822-B991-CF305CA92C20}"/>
                </c:ext>
              </c:extLst>
            </c:dLbl>
            <c:dLbl>
              <c:idx val="4"/>
              <c:layout>
                <c:manualLayout>
                  <c:x val="-2.9608064990829477E-2"/>
                  <c:y val="-5.1747557149734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C4-4822-B991-CF305CA92C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имущество </c:v>
                </c:pt>
                <c:pt idx="2">
                  <c:v>гос. пошлина </c:v>
                </c:pt>
                <c:pt idx="3">
                  <c:v>ECX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2345.4</c:v>
                </c:pt>
                <c:pt idx="1">
                  <c:v>6609.1</c:v>
                </c:pt>
                <c:pt idx="2">
                  <c:v>7.5</c:v>
                </c:pt>
                <c:pt idx="3">
                  <c:v>193.1</c:v>
                </c:pt>
                <c:pt idx="4">
                  <c:v>453.4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4-4822-B991-CF305CA92C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79858037352913"/>
          <c:y val="0.27182080778903356"/>
          <c:w val="0.32953544098139143"/>
          <c:h val="0.4991143660805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00577531458255E-2"/>
          <c:y val="0.11835998321911165"/>
          <c:w val="0.61446230679498393"/>
          <c:h val="0.805005476182637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14300" dist="50800" dir="5400000" algn="ctr" rotWithShape="0">
                <a:srgbClr val="000000">
                  <a:alpha val="54000"/>
                </a:srgbClr>
              </a:outerShdw>
            </a:effectLst>
          </c:spPr>
          <c:explosion val="19"/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216C-4A7B-A813-270C2E11610B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1-216C-4A7B-A813-270C2E11610B}"/>
              </c:ext>
            </c:extLst>
          </c:dPt>
          <c:dLbls>
            <c:dLbl>
              <c:idx val="0"/>
              <c:layout>
                <c:manualLayout>
                  <c:x val="6.1130502803877891E-2"/>
                  <c:y val="-8.2880923678463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6C-4A7B-A813-270C2E11610B}"/>
                </c:ext>
              </c:extLst>
            </c:dLbl>
            <c:dLbl>
              <c:idx val="1"/>
              <c:layout>
                <c:manualLayout>
                  <c:x val="1.8837729323335658E-2"/>
                  <c:y val="0.194249975541689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6C-4A7B-A813-270C2E11610B}"/>
                </c:ext>
              </c:extLst>
            </c:dLbl>
            <c:dLbl>
              <c:idx val="2"/>
              <c:layout>
                <c:manualLayout>
                  <c:x val="-7.7677772645144694E-2"/>
                  <c:y val="0.13470704433514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16C-4A7B-A813-270C2E11610B}"/>
                </c:ext>
              </c:extLst>
            </c:dLbl>
            <c:dLbl>
              <c:idx val="3"/>
              <c:layout>
                <c:manualLayout>
                  <c:x val="-3.9932949162297098E-3"/>
                  <c:y val="-0.15835284470879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6C-4A7B-A813-270C2E11610B}"/>
                </c:ext>
              </c:extLst>
            </c:dLbl>
            <c:dLbl>
              <c:idx val="4"/>
              <c:layout>
                <c:manualLayout>
                  <c:x val="-6.5029090574635601E-2"/>
                  <c:y val="-7.5987411017349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16C-4A7B-A813-270C2E1161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Управление муниципальными финансами </c:v>
                </c:pt>
                <c:pt idx="1">
                  <c:v>Прочие программы </c:v>
                </c:pt>
                <c:pt idx="2">
                  <c:v>Развтие культуры </c:v>
                </c:pt>
                <c:pt idx="3">
                  <c:v>Коммунальные услуги, благоустройство </c:v>
                </c:pt>
                <c:pt idx="4">
                  <c:v>соц. Поддержка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8897.7999999999993</c:v>
                </c:pt>
                <c:pt idx="1">
                  <c:v>623.1</c:v>
                </c:pt>
                <c:pt idx="2">
                  <c:v>4520.1000000000004</c:v>
                </c:pt>
                <c:pt idx="3">
                  <c:v>4970.8</c:v>
                </c:pt>
                <c:pt idx="4">
                  <c:v>269.2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6C-4A7B-A813-270C2E1161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7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5A85-E625-4619-9A4B-76A3E933623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3096344"/>
          </a:xfrm>
          <a:effectLst>
            <a:outerShdw blurRad="952500" dist="50800" dir="5400000" algn="ctr" rotWithShape="0">
              <a:srgbClr val="000000">
                <a:alpha val="68000"/>
              </a:srgbClr>
            </a:outerShdw>
            <a:reflection stA="86000" endPos="65000" dist="5080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бюджета Троицкого сельского поселения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42067624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70" y="332656"/>
            <a:ext cx="8229600" cy="3730426"/>
          </a:xfrm>
          <a:effectLst>
            <a:outerShdw blurRad="381000" dist="50800" dir="5400000" algn="ctr" rotWithShape="0">
              <a:srgbClr val="000000">
                <a:alpha val="7000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на 2024 год и плановый период 2025 и 2026 годов утвержден Решением Собрания депутатов Троицкого сельского поселения </a:t>
            </a:r>
            <a: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26.12.2023 г. № 118</a:t>
            </a:r>
            <a:b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5688632" cy="23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бюджета Троицкого сельского поселения за 2024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36565"/>
              </p:ext>
            </p:extLst>
          </p:nvPr>
        </p:nvGraphicFramePr>
        <p:xfrm>
          <a:off x="971600" y="3284984"/>
          <a:ext cx="69127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 на 2024год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Исполнение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20868,0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23215,1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22508,1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89,8 %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Дефицит «-» Профицит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ru-RU" dirty="0"/>
                        <a:t>1640,1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2997,7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0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304800" dist="50800" dir="5400000" algn="ctr" rotWithShape="0">
              <a:srgbClr val="000000">
                <a:alpha val="84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Объём безвозмездных поступлений в бюджет Троицкого сельского поселения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6846814"/>
              </p:ext>
            </p:extLst>
          </p:nvPr>
        </p:nvGraphicFramePr>
        <p:xfrm>
          <a:off x="3627571" y="2132856"/>
          <a:ext cx="5256584" cy="20927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2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Оценка 2024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Дотации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13235,4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Субвенции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361,8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r>
                        <a:rPr lang="ru-RU" sz="1600" dirty="0"/>
                        <a:t>Иные межбюджетные трансферты</a:t>
                      </a:r>
                    </a:p>
                    <a:p>
                      <a:r>
                        <a:rPr lang="ru-RU" sz="1600" dirty="0"/>
                        <a:t> поступлений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9,4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9680392"/>
              </p:ext>
            </p:extLst>
          </p:nvPr>
        </p:nvGraphicFramePr>
        <p:xfrm>
          <a:off x="-468560" y="2348880"/>
          <a:ext cx="52565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5600" r="4173" b="10258"/>
          <a:stretch/>
        </p:blipFill>
        <p:spPr bwMode="auto">
          <a:xfrm>
            <a:off x="245660" y="1733266"/>
            <a:ext cx="2770495" cy="15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2" y="4581129"/>
            <a:ext cx="3678832" cy="21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  <a:effectLst>
            <a:outerShdw blurRad="584200" dist="50800" dir="16200000" sx="146000" sy="146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ru-RU" altLang="ru-RU" sz="4800" b="1" spc="50" dirty="0">
                <a:ln w="11430"/>
                <a:gradFill>
                  <a:gsLst>
                    <a:gs pos="25000">
                      <a:srgbClr val="CC8E60">
                        <a:satMod val="155000"/>
                      </a:srgbClr>
                    </a:gs>
                    <a:gs pos="100000">
                      <a:srgbClr val="CC8E6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Доходы бюджета поселения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950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19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5731" cy="1143000"/>
          </a:xfrm>
          <a:effectLst>
            <a:outerShdw blurRad="825500" dist="863600" dir="10680000" sx="44000" sy="44000" algn="ctr" rotWithShape="0">
              <a:srgbClr val="000000"/>
            </a:outerShdw>
            <a:reflection blurRad="152400" stA="92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собственных доходов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509055"/>
              </p:ext>
            </p:extLst>
          </p:nvPr>
        </p:nvGraphicFramePr>
        <p:xfrm>
          <a:off x="251520" y="1628800"/>
          <a:ext cx="8892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8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79400" dist="50800" dir="5400000" algn="ctr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>Расходы бюджета за  2024г  исполнены в объеме 20217,4 тыс.рублей</a:t>
            </a:r>
            <a:endParaRPr lang="ru-RU" sz="5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FBFFFA3-0A73-47A0-AD56-9938184EA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595580"/>
              </p:ext>
            </p:extLst>
          </p:nvPr>
        </p:nvGraphicFramePr>
        <p:xfrm>
          <a:off x="1691680" y="1600199"/>
          <a:ext cx="5688633" cy="4206328"/>
        </p:xfrm>
        <a:graphic>
          <a:graphicData uri="http://schemas.openxmlformats.org/drawingml/2006/table">
            <a:tbl>
              <a:tblPr/>
              <a:tblGrid>
                <a:gridCol w="2575757">
                  <a:extLst>
                    <a:ext uri="{9D8B030D-6E8A-4147-A177-3AD203B41FA5}">
                      <a16:colId xmlns:a16="http://schemas.microsoft.com/office/drawing/2014/main" val="2711040632"/>
                    </a:ext>
                  </a:extLst>
                </a:gridCol>
                <a:gridCol w="830892">
                  <a:extLst>
                    <a:ext uri="{9D8B030D-6E8A-4147-A177-3AD203B41FA5}">
                      <a16:colId xmlns:a16="http://schemas.microsoft.com/office/drawing/2014/main" val="4134429131"/>
                    </a:ext>
                  </a:extLst>
                </a:gridCol>
                <a:gridCol w="819022">
                  <a:extLst>
                    <a:ext uri="{9D8B030D-6E8A-4147-A177-3AD203B41FA5}">
                      <a16:colId xmlns:a16="http://schemas.microsoft.com/office/drawing/2014/main" val="2639026175"/>
                    </a:ext>
                  </a:extLst>
                </a:gridCol>
                <a:gridCol w="759672">
                  <a:extLst>
                    <a:ext uri="{9D8B030D-6E8A-4147-A177-3AD203B41FA5}">
                      <a16:colId xmlns:a16="http://schemas.microsoft.com/office/drawing/2014/main" val="950664704"/>
                    </a:ext>
                  </a:extLst>
                </a:gridCol>
                <a:gridCol w="703290">
                  <a:extLst>
                    <a:ext uri="{9D8B030D-6E8A-4147-A177-3AD203B41FA5}">
                      <a16:colId xmlns:a16="http://schemas.microsoft.com/office/drawing/2014/main" val="1420218306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01.01.2025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Неисполненные назначения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38353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395949"/>
                  </a:ext>
                </a:extLst>
              </a:tr>
              <a:tr h="48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8994,2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8901,4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19380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268,57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715694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982,1 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50556"/>
                  </a:ext>
                </a:extLst>
              </a:tr>
              <a:tr h="22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361,6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361,6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2591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16361"/>
                  </a:ext>
                </a:extLst>
              </a:tr>
              <a:tr h="20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40802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6692,1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4970,8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1721,3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08769"/>
                  </a:ext>
                </a:extLst>
              </a:tr>
              <a:tr h="22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95769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60687"/>
                  </a:ext>
                </a:extLst>
              </a:tr>
              <a:tr h="141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Культура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4520,1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4520,1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55827"/>
                  </a:ext>
                </a:extLst>
              </a:tr>
              <a:tr h="207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269,2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37351"/>
                  </a:ext>
                </a:extLst>
              </a:tr>
              <a:tr h="498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57175"/>
                  </a:ext>
                </a:extLst>
              </a:tr>
              <a:tr h="353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ходы бюджета - всего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22508,1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20217,4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2290,7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907478"/>
                  </a:ext>
                </a:extLst>
              </a:tr>
              <a:tr h="374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 исполнения бюджета (дефицит "-", профицит "+")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-1640,1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2997,7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8124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  <a:effectLst>
            <a:outerShdw blurRad="368300" dist="50800" dir="5400000" algn="ctr" rotWithShape="0">
              <a:srgbClr val="000000">
                <a:alpha val="57000"/>
              </a:srgb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расходной части бюджета в разрезе муниципальных программ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79259"/>
              </p:ext>
            </p:extLst>
          </p:nvPr>
        </p:nvGraphicFramePr>
        <p:xfrm>
          <a:off x="827584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0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476</TotalTime>
  <Words>312</Words>
  <Application>Microsoft Office PowerPoint</Application>
  <PresentationFormat>Экран (4:3)</PresentationFormat>
  <Paragraphs>127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Cyr</vt:lpstr>
      <vt:lpstr>Calibri</vt:lpstr>
      <vt:lpstr>Times New Roman</vt:lpstr>
      <vt:lpstr>Тема Office</vt:lpstr>
      <vt:lpstr>Исполнение бюджета Троицкого сельского поселения за 2024 год</vt:lpstr>
      <vt:lpstr>Бюджет на 2024 год и плановый период 2025 и 2026 годов утвержден Решением Собрания депутатов Троицкого сельского поселения 26.12.2023 г. № 118 </vt:lpstr>
      <vt:lpstr>Исполнение бюджета Троицкого сельского поселения за 2024 год</vt:lpstr>
      <vt:lpstr>Объём безвозмездных поступлений в бюджет Троицкого сельского поселения </vt:lpstr>
      <vt:lpstr>Доходы бюджета поселения</vt:lpstr>
      <vt:lpstr>Структура собственных доходов</vt:lpstr>
      <vt:lpstr>Расходы бюджета за  2024г  исполнены в объеме 20217,4 тыс.рублей</vt:lpstr>
      <vt:lpstr>Исполнение расходной части бюджета в разрезе муниципальных программ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Сельское поселение Троицкое</cp:lastModifiedBy>
  <cp:revision>207</cp:revision>
  <cp:lastPrinted>2022-02-24T12:09:42Z</cp:lastPrinted>
  <dcterms:created xsi:type="dcterms:W3CDTF">2021-02-24T14:46:42Z</dcterms:created>
  <dcterms:modified xsi:type="dcterms:W3CDTF">2025-02-11T06:48:11Z</dcterms:modified>
</cp:coreProperties>
</file>